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7" r:id="rId9"/>
    <p:sldId id="268" r:id="rId10"/>
    <p:sldId id="269" r:id="rId11"/>
    <p:sldId id="265" r:id="rId12"/>
    <p:sldId id="266" r:id="rId13"/>
    <p:sldId id="286" r:id="rId14"/>
    <p:sldId id="270" r:id="rId15"/>
    <p:sldId id="271" r:id="rId16"/>
    <p:sldId id="272" r:id="rId17"/>
    <p:sldId id="293" r:id="rId18"/>
    <p:sldId id="274" r:id="rId19"/>
    <p:sldId id="273" r:id="rId20"/>
    <p:sldId id="287" r:id="rId21"/>
    <p:sldId id="284" r:id="rId22"/>
    <p:sldId id="283" r:id="rId23"/>
    <p:sldId id="275" r:id="rId24"/>
    <p:sldId id="279" r:id="rId25"/>
    <p:sldId id="280" r:id="rId26"/>
    <p:sldId id="281" r:id="rId27"/>
    <p:sldId id="282" r:id="rId28"/>
    <p:sldId id="276" r:id="rId29"/>
    <p:sldId id="290" r:id="rId30"/>
    <p:sldId id="291" r:id="rId31"/>
    <p:sldId id="294" r:id="rId32"/>
    <p:sldId id="295" r:id="rId33"/>
  </p:sldIdLst>
  <p:sldSz cx="9906000" cy="6858000" type="A4"/>
  <p:notesSz cx="7099300" cy="102362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35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14271" y="0"/>
            <a:ext cx="10760026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941346" y="-21511"/>
            <a:ext cx="3985709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36521" y="-21511"/>
            <a:ext cx="37973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813" y="2708476"/>
            <a:ext cx="3589468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7813" y="4421081"/>
            <a:ext cx="3585620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3639" y="1516829"/>
            <a:ext cx="23114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45480" y="5719967"/>
            <a:ext cx="3067558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6521" y="5719967"/>
            <a:ext cx="69730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1030147"/>
            <a:ext cx="1608157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071" y="1030147"/>
            <a:ext cx="5875679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32" y="2900830"/>
            <a:ext cx="7190590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533" y="4267201"/>
            <a:ext cx="7190589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9284" y="2313432"/>
            <a:ext cx="3704844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313431"/>
            <a:ext cx="3704844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787" y="2316009"/>
            <a:ext cx="331191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8531" y="2974695"/>
            <a:ext cx="3704844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491" y="2316010"/>
            <a:ext cx="331036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248" y="2974695"/>
            <a:ext cx="3704844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14271" y="0"/>
            <a:ext cx="10760026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941346" y="-21511"/>
            <a:ext cx="3985709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036521" y="-21510"/>
            <a:ext cx="37973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81036" y="601884"/>
            <a:ext cx="3859112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385" y="856527"/>
            <a:ext cx="334797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8235" y="5724836"/>
            <a:ext cx="3784803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819" y="2657435"/>
            <a:ext cx="3579953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1308" y="4136994"/>
            <a:ext cx="3573683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14271" y="0"/>
            <a:ext cx="10760026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941346" y="-21511"/>
            <a:ext cx="3985709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036521" y="-21510"/>
            <a:ext cx="37973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81036" y="601884"/>
            <a:ext cx="3859112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959" y="2660904"/>
            <a:ext cx="3576066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976" y="693795"/>
            <a:ext cx="3639592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9183" y="4133089"/>
            <a:ext cx="3575621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8235" y="5724836"/>
            <a:ext cx="3784803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30200" y="0"/>
            <a:ext cx="10760026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95300" y="333488"/>
            <a:ext cx="89154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941346" y="-21511"/>
            <a:ext cx="3985709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036521" y="-21510"/>
            <a:ext cx="37973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448" y="1027664"/>
            <a:ext cx="761013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450" y="2323652"/>
            <a:ext cx="734209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7170" y="22449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AE3E83-E962-44CD-9D7E-3AFFE4640B30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8235" y="5852161"/>
            <a:ext cx="3793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6521" y="224492"/>
            <a:ext cx="1443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F47D55-C7F8-48E1-8458-3848DB85A01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27813" y="2708920"/>
            <a:ext cx="3589468" cy="170171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NOVA ENERGIJA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 smtClean="0"/>
              <a:t>Veljača  </a:t>
            </a:r>
            <a:r>
              <a:rPr lang="hr-HR" dirty="0" smtClean="0"/>
              <a:t>2018.</a:t>
            </a:r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109018" y="260648"/>
            <a:ext cx="3589468" cy="1701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dirty="0">
                <a:solidFill>
                  <a:schemeClr val="bg1"/>
                </a:solidFill>
              </a:rPr>
              <a:t>m</a:t>
            </a:r>
            <a:r>
              <a:rPr lang="hr-HR" sz="2800" dirty="0" smtClean="0">
                <a:solidFill>
                  <a:schemeClr val="bg1"/>
                </a:solidFill>
              </a:rPr>
              <a:t>ini hidroelektrana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V R B O V S K O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JOVIN JAZ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rko\Desktop\NOVA ENERGIJA\fotografije\IMAG0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8" y="3401211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Slika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7" y="264907"/>
            <a:ext cx="383963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ni poveznik 5"/>
          <p:cNvCxnSpPr/>
          <p:nvPr/>
        </p:nvCxnSpPr>
        <p:spPr>
          <a:xfrm>
            <a:off x="0" y="6381328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7"/>
    </mc:Choice>
    <mc:Fallback xmlns="">
      <p:transition spd="slow" advTm="54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162263" y="0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POSTOJEĆE STANJE</a:t>
            </a:r>
          </a:p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fotodokumentacija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758078"/>
            <a:ext cx="3840000" cy="288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772344"/>
            <a:ext cx="3840000" cy="288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2" y="3652344"/>
            <a:ext cx="3840000" cy="288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3669629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9"/>
    </mc:Choice>
    <mc:Fallback xmlns="">
      <p:transition spd="slow" advTm="59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6255" y="692696"/>
            <a:ext cx="7610139" cy="1143000"/>
          </a:xfrm>
        </p:spPr>
        <p:txBody>
          <a:bodyPr/>
          <a:lstStyle/>
          <a:p>
            <a:r>
              <a:rPr lang="hr-HR" dirty="0" smtClean="0"/>
              <a:t>Opseg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4528" y="1988840"/>
            <a:ext cx="8352928" cy="439248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Ovaj </a:t>
            </a:r>
            <a:r>
              <a:rPr lang="hr-HR" dirty="0"/>
              <a:t>projekt predviđa slijedeće faze;</a:t>
            </a:r>
          </a:p>
          <a:p>
            <a:pPr lvl="0"/>
            <a:r>
              <a:rPr lang="hr-HR" dirty="0"/>
              <a:t>Rekonstrukcija i prenamjena vodenice u mini hidroelektranu</a:t>
            </a:r>
          </a:p>
          <a:p>
            <a:pPr lvl="0"/>
            <a:r>
              <a:rPr lang="hr-HR" dirty="0"/>
              <a:t>Rekonstrukcija starih kuća uz </a:t>
            </a:r>
            <a:r>
              <a:rPr lang="hr-HR" dirty="0" smtClean="0"/>
              <a:t>vodenicu u turističke sadržaje</a:t>
            </a:r>
            <a:endParaRPr lang="hr-HR" dirty="0"/>
          </a:p>
          <a:p>
            <a:pPr lvl="0"/>
            <a:r>
              <a:rPr lang="hr-HR" dirty="0"/>
              <a:t>Sanacija brane i mini akumulacije uz mini hidroelektranu</a:t>
            </a:r>
          </a:p>
          <a:p>
            <a:pPr lvl="0"/>
            <a:r>
              <a:rPr lang="hr-HR" dirty="0"/>
              <a:t>Obnova šumskog puta i izrada pružnog prijelaza</a:t>
            </a:r>
          </a:p>
          <a:p>
            <a:pPr lvl="0"/>
            <a:r>
              <a:rPr lang="hr-HR" dirty="0"/>
              <a:t>Elektrifikacija turističkog puta uz rijeku </a:t>
            </a:r>
            <a:r>
              <a:rPr lang="hr-HR" dirty="0" smtClean="0"/>
              <a:t>Dobru </a:t>
            </a:r>
            <a:r>
              <a:rPr lang="hr-HR" dirty="0"/>
              <a:t>prema </a:t>
            </a:r>
            <a:r>
              <a:rPr lang="hr-HR" dirty="0" smtClean="0"/>
              <a:t>izletištu </a:t>
            </a:r>
            <a:r>
              <a:rPr lang="hr-HR" dirty="0" err="1" smtClean="0"/>
              <a:t>Kamačnik</a:t>
            </a:r>
            <a:endParaRPr lang="hr-HR" dirty="0" smtClean="0"/>
          </a:p>
          <a:p>
            <a:pPr lvl="0"/>
            <a:r>
              <a:rPr lang="hr-HR" dirty="0" smtClean="0"/>
              <a:t>Izgradnja ribnjaka</a:t>
            </a: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233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OPSEG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042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2"/>
    </mc:Choice>
    <mc:Fallback xmlns="">
      <p:transition spd="slow" advTm="101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512" y="908720"/>
            <a:ext cx="8856984" cy="5472608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  TEHNIČKE KARAKTERISTIKE    </a:t>
            </a:r>
            <a:r>
              <a:rPr lang="hr-HR" dirty="0" err="1" smtClean="0"/>
              <a:t>mHe</a:t>
            </a:r>
            <a:endParaRPr lang="hr-HR" dirty="0"/>
          </a:p>
          <a:p>
            <a:pPr marL="6858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Namjena građevine je proizvodnja električne energije na bazi hidro-potencijala / rijeka Dobra/, iskorištenje potencijala</a:t>
            </a:r>
          </a:p>
          <a:p>
            <a:r>
              <a:rPr lang="hr-HR" dirty="0"/>
              <a:t>preko </a:t>
            </a:r>
            <a:r>
              <a:rPr lang="hr-HR" dirty="0" err="1"/>
              <a:t>Kaplanove</a:t>
            </a:r>
            <a:r>
              <a:rPr lang="hr-HR" dirty="0"/>
              <a:t> turbine, proizvodnja električne energije preko sinkronog generatora, te predaja proizvedene električne energije u HEP-ODS mrežu, kao povlašteni proizvođač električne energije. Postrojenje će raditi kao obnovljivi izvor energije.</a:t>
            </a:r>
          </a:p>
          <a:p>
            <a:endParaRPr lang="hr-HR" dirty="0"/>
          </a:p>
          <a:p>
            <a:pPr marL="68580" indent="0">
              <a:buNone/>
            </a:pPr>
            <a:r>
              <a:rPr lang="hr-HR" dirty="0" smtClean="0"/>
              <a:t>      Osnovni </a:t>
            </a:r>
            <a:r>
              <a:rPr lang="hr-HR" dirty="0"/>
              <a:t>podaci o postrojenju </a:t>
            </a:r>
            <a:r>
              <a:rPr lang="hr-HR" dirty="0" err="1"/>
              <a:t>mHE</a:t>
            </a:r>
            <a:r>
              <a:rPr lang="hr-HR" dirty="0"/>
              <a:t> koja se namjerava graditi na predmetnoj lokaciji:</a:t>
            </a:r>
          </a:p>
          <a:p>
            <a:r>
              <a:rPr lang="hr-HR" dirty="0" smtClean="0"/>
              <a:t>Vrsta </a:t>
            </a:r>
            <a:r>
              <a:rPr lang="hr-HR" dirty="0"/>
              <a:t>elektrane: mini hidroelektrana ( </a:t>
            </a:r>
            <a:r>
              <a:rPr lang="hr-HR" dirty="0" err="1"/>
              <a:t>mHE</a:t>
            </a:r>
            <a:r>
              <a:rPr lang="hr-HR" dirty="0"/>
              <a:t>)</a:t>
            </a:r>
          </a:p>
          <a:p>
            <a:r>
              <a:rPr lang="hr-HR" dirty="0" smtClean="0"/>
              <a:t>Grupa </a:t>
            </a:r>
            <a:r>
              <a:rPr lang="hr-HR" dirty="0"/>
              <a:t>postrojenja: 1.b. </a:t>
            </a:r>
            <a:r>
              <a:rPr lang="hr-HR" b="1" dirty="0"/>
              <a:t>/ hidro </a:t>
            </a:r>
            <a:r>
              <a:rPr lang="hr-HR" b="1" dirty="0" smtClean="0"/>
              <a:t>elektrana </a:t>
            </a:r>
            <a:r>
              <a:rPr lang="hr-HR" b="1" dirty="0"/>
              <a:t>snage do 1 MW</a:t>
            </a:r>
            <a:r>
              <a:rPr lang="hr-HR" dirty="0"/>
              <a:t>/</a:t>
            </a:r>
          </a:p>
          <a:p>
            <a:r>
              <a:rPr lang="hr-HR" dirty="0" err="1" smtClean="0"/>
              <a:t>Genarator</a:t>
            </a:r>
            <a:r>
              <a:rPr lang="hr-HR" dirty="0"/>
              <a:t>: </a:t>
            </a:r>
            <a:r>
              <a:rPr lang="hr-HR" dirty="0" err="1"/>
              <a:t>bezkontaktni</a:t>
            </a:r>
            <a:r>
              <a:rPr lang="hr-HR" dirty="0"/>
              <a:t> sinkroni generator sa ugrađenim </a:t>
            </a:r>
            <a:r>
              <a:rPr lang="hr-HR" dirty="0" err="1"/>
              <a:t>uzbudnikom</a:t>
            </a:r>
            <a:r>
              <a:rPr lang="hr-HR" dirty="0"/>
              <a:t> i sustavom </a:t>
            </a:r>
            <a:r>
              <a:rPr lang="hr-HR" dirty="0" smtClean="0"/>
              <a:t>za   regulaciju-</a:t>
            </a:r>
            <a:r>
              <a:rPr lang="hr-HR" dirty="0" err="1" smtClean="0"/>
              <a:t>samoregulirajući</a:t>
            </a:r>
            <a:r>
              <a:rPr lang="hr-HR" dirty="0" smtClean="0"/>
              <a:t> generator</a:t>
            </a:r>
            <a:endParaRPr lang="hr-HR" dirty="0"/>
          </a:p>
          <a:p>
            <a:r>
              <a:rPr lang="hr-HR" dirty="0" smtClean="0"/>
              <a:t>Vrsta </a:t>
            </a:r>
            <a:r>
              <a:rPr lang="hr-HR" dirty="0"/>
              <a:t>pogonskog stroja: </a:t>
            </a:r>
            <a:r>
              <a:rPr lang="hr-HR" dirty="0" err="1"/>
              <a:t>propelerna</a:t>
            </a:r>
            <a:r>
              <a:rPr lang="hr-HR" dirty="0"/>
              <a:t> turbina( „</a:t>
            </a:r>
            <a:r>
              <a:rPr lang="hr-HR" dirty="0" err="1"/>
              <a:t>Kaplan</a:t>
            </a:r>
            <a:r>
              <a:rPr lang="hr-HR" dirty="0"/>
              <a:t>“)</a:t>
            </a:r>
          </a:p>
          <a:p>
            <a:r>
              <a:rPr lang="hr-HR" dirty="0" smtClean="0"/>
              <a:t>Vrsta </a:t>
            </a:r>
            <a:r>
              <a:rPr lang="hr-HR" dirty="0"/>
              <a:t>generatora : sinkroni</a:t>
            </a:r>
          </a:p>
          <a:p>
            <a:r>
              <a:rPr lang="hr-HR" dirty="0" smtClean="0"/>
              <a:t>Napon </a:t>
            </a:r>
            <a:r>
              <a:rPr lang="hr-HR" dirty="0"/>
              <a:t>generatora: 0,4 kV</a:t>
            </a:r>
          </a:p>
          <a:p>
            <a:r>
              <a:rPr lang="hr-HR" dirty="0" smtClean="0"/>
              <a:t>Nazivna </a:t>
            </a:r>
            <a:r>
              <a:rPr lang="hr-HR" dirty="0"/>
              <a:t>snaga generatora: 220 KW uz </a:t>
            </a:r>
            <a:r>
              <a:rPr lang="hr-HR" dirty="0" err="1"/>
              <a:t>cos</a:t>
            </a:r>
            <a:r>
              <a:rPr lang="hr-HR" dirty="0"/>
              <a:t> φ= </a:t>
            </a:r>
            <a:r>
              <a:rPr lang="hr-HR" dirty="0" err="1"/>
              <a:t>0</a:t>
            </a:r>
            <a:r>
              <a:rPr lang="hr-HR" dirty="0"/>
              <a:t>,95</a:t>
            </a:r>
          </a:p>
          <a:p>
            <a:r>
              <a:rPr lang="hr-HR" b="1" dirty="0" smtClean="0"/>
              <a:t>Predviđena </a:t>
            </a:r>
            <a:r>
              <a:rPr lang="hr-HR" b="1" dirty="0"/>
              <a:t>godišnja proizvodnja električne energije: 1,481.593 </a:t>
            </a:r>
            <a:r>
              <a:rPr lang="hr-HR" b="1" dirty="0" err="1"/>
              <a:t>kWh</a:t>
            </a:r>
            <a:endParaRPr lang="hr-HR" b="1" dirty="0"/>
          </a:p>
          <a:p>
            <a:r>
              <a:rPr lang="hr-HR" dirty="0" smtClean="0"/>
              <a:t>Predviđena </a:t>
            </a:r>
            <a:r>
              <a:rPr lang="hr-HR" dirty="0"/>
              <a:t>godišnja isporuka električne energije u mrežu HEP-ODS: sva proizvedena</a:t>
            </a:r>
          </a:p>
          <a:p>
            <a:r>
              <a:rPr lang="hr-HR" dirty="0" smtClean="0"/>
              <a:t>Predvidiva </a:t>
            </a:r>
            <a:r>
              <a:rPr lang="hr-HR" dirty="0"/>
              <a:t>godišnja potrošnja električne energije za vlastite potrebe proizvođača: </a:t>
            </a:r>
            <a:r>
              <a:rPr lang="hr-HR" dirty="0" err="1"/>
              <a:t>cca</a:t>
            </a:r>
            <a:r>
              <a:rPr lang="hr-HR" dirty="0"/>
              <a:t> </a:t>
            </a:r>
            <a:r>
              <a:rPr lang="hr-HR" dirty="0" smtClean="0"/>
              <a:t>12.000 </a:t>
            </a:r>
            <a:r>
              <a:rPr lang="hr-HR" dirty="0" err="1" smtClean="0"/>
              <a:t>kWh</a:t>
            </a:r>
            <a:endParaRPr lang="hr-HR" dirty="0"/>
          </a:p>
          <a:p>
            <a:r>
              <a:rPr lang="hr-HR" dirty="0" smtClean="0"/>
              <a:t>Planirano </a:t>
            </a:r>
            <a:r>
              <a:rPr lang="hr-HR" dirty="0"/>
              <a:t>vrijeme raspoloživosti elektrane: </a:t>
            </a:r>
            <a:r>
              <a:rPr lang="hr-HR" dirty="0" err="1"/>
              <a:t>cca</a:t>
            </a:r>
            <a:r>
              <a:rPr lang="hr-HR" dirty="0"/>
              <a:t> 280 h/god.</a:t>
            </a:r>
          </a:p>
          <a:p>
            <a:r>
              <a:rPr lang="hr-HR" dirty="0" smtClean="0"/>
              <a:t>Mjesto </a:t>
            </a:r>
            <a:r>
              <a:rPr lang="hr-HR" dirty="0"/>
              <a:t>sinkronizacija generatora: generatorski prekidač ili glavni</a:t>
            </a:r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233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OPSEG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3934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3"/>
    </mc:Choice>
    <mc:Fallback xmlns="">
      <p:transition spd="slow" advTm="91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512" y="534808"/>
            <a:ext cx="8856984" cy="54726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r-HR" sz="2000" dirty="0" smtClean="0"/>
              <a:t>PRIKAZ VODENOG POTENCIJALA</a:t>
            </a:r>
            <a:endParaRPr lang="hr-HR" sz="2000" dirty="0"/>
          </a:p>
          <a:p>
            <a:pPr marL="68580" indent="0">
              <a:buNone/>
            </a:pPr>
            <a:r>
              <a:rPr lang="hr-HR" dirty="0"/>
              <a:t> 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233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OPSEG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" y="908720"/>
            <a:ext cx="3600000" cy="270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908720"/>
            <a:ext cx="3600000" cy="270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1" y="3717032"/>
            <a:ext cx="3600000" cy="270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3738975"/>
            <a:ext cx="3600000" cy="270000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85827" y="6417032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Rijeka Dobra, Zima 2012, pozicija </a:t>
            </a:r>
            <a:r>
              <a:rPr lang="hr-HR" dirty="0" err="1" smtClean="0"/>
              <a:t>Kamačnik</a:t>
            </a:r>
            <a:r>
              <a:rPr lang="hr-HR" dirty="0" smtClean="0"/>
              <a:t> (uzvodno od brane </a:t>
            </a:r>
            <a:r>
              <a:rPr lang="hr-HR" dirty="0" err="1" smtClean="0"/>
              <a:t>cca</a:t>
            </a:r>
            <a:r>
              <a:rPr lang="hr-HR" dirty="0" smtClean="0"/>
              <a:t> 2km)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4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3"/>
    </mc:Choice>
    <mc:Fallback xmlns="">
      <p:transition spd="slow" advTm="91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4568" y="444163"/>
            <a:ext cx="7610139" cy="1143000"/>
          </a:xfrm>
        </p:spPr>
        <p:txBody>
          <a:bodyPr/>
          <a:lstStyle/>
          <a:p>
            <a:r>
              <a:rPr lang="hr-HR" dirty="0" smtClean="0"/>
              <a:t>Ciljevi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512" y="1628800"/>
            <a:ext cx="8712968" cy="504056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hr-HR" dirty="0"/>
              <a:t>Ovim zahvatima cilj je proizvodnja električne energije i priključenje na elektrodistribucijsku mrežu RH</a:t>
            </a:r>
            <a:r>
              <a:rPr lang="hr-HR" dirty="0" smtClean="0"/>
              <a:t>.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r>
              <a:rPr lang="hr-HR" dirty="0"/>
              <a:t>Dio električne energije koristio bi se za osvjetljavanje pomoćnih objekata koji bi se pretvorili u turističke sadržaje. Ostatak energije koristio bi se za osvjetljenje turističkog puta uz rijeku Dobru prema postojećem izletištu. Ovim projektom bi se zaposlio dio ljudi na održavanju elektrane i dio ljudi u pružanju dodatnih turističkih sadržaja</a:t>
            </a:r>
            <a:r>
              <a:rPr lang="hr-HR" dirty="0" smtClean="0"/>
              <a:t>.</a:t>
            </a:r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r>
              <a:rPr lang="hr-HR" dirty="0"/>
              <a:t>Planirani projekt mini HE:</a:t>
            </a:r>
          </a:p>
          <a:p>
            <a:pPr marL="68580" lvl="0" indent="0">
              <a:buNone/>
            </a:pPr>
            <a:r>
              <a:rPr lang="hr-HR" dirty="0"/>
              <a:t>Planirana realizacija: komplet izgradnja Mini HIDROELEKTRANE: Vrbovsko </a:t>
            </a:r>
            <a:r>
              <a:rPr lang="hr-HR" dirty="0" smtClean="0"/>
              <a:t>1</a:t>
            </a:r>
          </a:p>
          <a:p>
            <a:pPr marL="68580" lvl="0" indent="0">
              <a:buNone/>
            </a:pPr>
            <a:r>
              <a:rPr lang="hr-HR" u="sng" dirty="0" smtClean="0"/>
              <a:t>Aktualno </a:t>
            </a:r>
            <a:r>
              <a:rPr lang="hr-HR" u="sng" dirty="0"/>
              <a:t>stanje- opravdanost </a:t>
            </a:r>
            <a:r>
              <a:rPr lang="hr-HR" u="sng" dirty="0" smtClean="0"/>
              <a:t>Investicije</a:t>
            </a:r>
          </a:p>
          <a:p>
            <a:pPr marL="68580" lvl="0" indent="0">
              <a:buNone/>
            </a:pPr>
            <a:endParaRPr lang="hr-HR" u="sng" dirty="0" smtClean="0"/>
          </a:p>
          <a:p>
            <a:pPr marL="68580" lvl="0" indent="0">
              <a:buNone/>
            </a:pPr>
            <a:r>
              <a:rPr lang="hr-HR" dirty="0" smtClean="0"/>
              <a:t>Izgradnja </a:t>
            </a:r>
            <a:r>
              <a:rPr lang="hr-HR" dirty="0"/>
              <a:t>je potaknuta iz slijedećih razloga</a:t>
            </a:r>
            <a:r>
              <a:rPr lang="hr-HR" dirty="0" smtClean="0"/>
              <a:t>:</a:t>
            </a:r>
          </a:p>
          <a:p>
            <a:pPr marL="68580" lvl="0" indent="0">
              <a:buNone/>
            </a:pPr>
            <a:endParaRPr lang="hr-HR" dirty="0"/>
          </a:p>
          <a:p>
            <a:pPr lvl="0"/>
            <a:r>
              <a:rPr lang="hr-HR" dirty="0"/>
              <a:t>Investitor je kupio parcele uz rijeku Dobra, gdje je već prije postojala građevina koja </a:t>
            </a:r>
            <a:r>
              <a:rPr lang="hr-HR" dirty="0" smtClean="0"/>
              <a:t>je koristila hidro potencijal </a:t>
            </a:r>
            <a:r>
              <a:rPr lang="hr-HR" dirty="0"/>
              <a:t>na toj lokaciji ( Pilana na hidro potencijal)</a:t>
            </a:r>
          </a:p>
          <a:p>
            <a:pPr lvl="0"/>
            <a:r>
              <a:rPr lang="hr-HR" dirty="0"/>
              <a:t>Ishođene je </a:t>
            </a:r>
            <a:r>
              <a:rPr lang="hr-HR" dirty="0" smtClean="0"/>
              <a:t>koncepcija </a:t>
            </a:r>
            <a:r>
              <a:rPr lang="hr-HR" dirty="0"/>
              <a:t>na korištenje vodnog dobra od nadležnih institucija, što </a:t>
            </a:r>
            <a:r>
              <a:rPr lang="hr-HR" dirty="0" smtClean="0"/>
              <a:t>otvara </a:t>
            </a:r>
            <a:r>
              <a:rPr lang="hr-HR" dirty="0"/>
              <a:t>mogućnost eksploatacije </a:t>
            </a:r>
            <a:r>
              <a:rPr lang="hr-HR" dirty="0" smtClean="0"/>
              <a:t>hidro potencijala</a:t>
            </a:r>
            <a:endParaRPr lang="hr-HR" dirty="0"/>
          </a:p>
          <a:p>
            <a:r>
              <a:rPr lang="hr-HR" dirty="0" smtClean="0"/>
              <a:t>Ishođena </a:t>
            </a:r>
            <a:r>
              <a:rPr lang="hr-HR" dirty="0"/>
              <a:t>je lokacijska dozvola ( produljenje Lokacijske dozvole ) za </a:t>
            </a:r>
            <a:r>
              <a:rPr lang="hr-HR" dirty="0" smtClean="0"/>
              <a:t>namjeravani  </a:t>
            </a:r>
            <a:r>
              <a:rPr lang="hr-HR" dirty="0"/>
              <a:t>zahvat: Rekonstrukcija i prenamjena pilane u MINI HIDROELEKTRANU</a:t>
            </a:r>
          </a:p>
          <a:p>
            <a:pPr lvl="0"/>
            <a:r>
              <a:rPr lang="hr-HR" dirty="0"/>
              <a:t>Građevina se tretira kako obnovljivi izvor energije sa poticajnom cijenom </a:t>
            </a:r>
            <a:r>
              <a:rPr lang="hr-HR" dirty="0" smtClean="0"/>
              <a:t>za proizvodnju </a:t>
            </a:r>
            <a:r>
              <a:rPr lang="hr-HR" dirty="0"/>
              <a:t>električne energije iz obnovljivih izvora.</a:t>
            </a:r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260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CILJEVI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6301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3"/>
    </mc:Choice>
    <mc:Fallback xmlns="">
      <p:transition spd="slow" advTm="1147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6255" y="692696"/>
            <a:ext cx="7610139" cy="1143000"/>
          </a:xfrm>
        </p:spPr>
        <p:txBody>
          <a:bodyPr/>
          <a:lstStyle/>
          <a:p>
            <a:r>
              <a:rPr lang="hr-HR" dirty="0" smtClean="0"/>
              <a:t>Trenutni status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512" y="1844824"/>
            <a:ext cx="8712968" cy="468052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ovom trenutku tvrtka Nova Energija d.o.o., pored kupnje zemljišta, ishodila je </a:t>
            </a:r>
            <a:r>
              <a:rPr lang="hr-HR" dirty="0" smtClean="0"/>
              <a:t>građevinsku </a:t>
            </a:r>
            <a:r>
              <a:rPr lang="hr-HR" dirty="0"/>
              <a:t>dozvolu za izgradnju </a:t>
            </a:r>
            <a:r>
              <a:rPr lang="hr-HR" dirty="0" smtClean="0"/>
              <a:t>mini </a:t>
            </a:r>
            <a:r>
              <a:rPr lang="hr-HR" dirty="0"/>
              <a:t>HE, </a:t>
            </a:r>
            <a:r>
              <a:rPr lang="hr-HR" dirty="0" smtClean="0"/>
              <a:t>formalno otvorila gradilište, dobila </a:t>
            </a:r>
            <a:r>
              <a:rPr lang="hr-HR" dirty="0"/>
              <a:t>koncesiju za korištenje vodnog dobra, energetsko odobrenje za izgradnju postrojenja za proizvodnju električne energije iz obnovljivih izvora i tehno-ekonomske podatke od HEP d.d. za priključenje na elektroenergetsku mrežu.</a:t>
            </a:r>
          </a:p>
          <a:p>
            <a:r>
              <a:rPr lang="hr-HR" dirty="0"/>
              <a:t>Trenutno smo pristupili </a:t>
            </a:r>
            <a:r>
              <a:rPr lang="hr-HR" dirty="0" smtClean="0"/>
              <a:t>pronalaženju glavnog izvođača za </a:t>
            </a:r>
            <a:r>
              <a:rPr lang="hr-HR" dirty="0"/>
              <a:t>izgradnju mini HE.</a:t>
            </a:r>
          </a:p>
          <a:p>
            <a:r>
              <a:rPr lang="hr-HR" dirty="0"/>
              <a:t>Financiranje dosadašnjih aktivnosti tvrtka NE izradila je samostalno, dok se obnova brane i sanacija šumskih </a:t>
            </a:r>
            <a:r>
              <a:rPr lang="hr-HR" dirty="0" smtClean="0"/>
              <a:t>putova, </a:t>
            </a:r>
            <a:r>
              <a:rPr lang="hr-HR" dirty="0"/>
              <a:t>i obnova autohtonih kuća planira financirati uz pomoć lokalne samouprave i IPARD programa (mjera 301 i 302)</a:t>
            </a:r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STATUS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14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4568" y="507831"/>
            <a:ext cx="7776864" cy="1143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Trenutni status projekta – Potvrda glavnog projekta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STATUS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1685103"/>
            <a:ext cx="5832648" cy="5076327"/>
          </a:xfrm>
        </p:spPr>
      </p:pic>
    </p:spTree>
    <p:extLst>
      <p:ext uri="{BB962C8B-B14F-4D97-AF65-F5344CB8AC3E}">
        <p14:creationId xmlns:p14="http://schemas.microsoft.com/office/powerpoint/2010/main" val="17582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3"/>
    </mc:Choice>
    <mc:Fallback xmlns="">
      <p:transition spd="slow" advTm="521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4568" y="507831"/>
            <a:ext cx="7776864" cy="1143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Trenutni status projekta – Prijava početka građenja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STATUS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1650831"/>
            <a:ext cx="5142746" cy="5097186"/>
          </a:xfrm>
        </p:spPr>
      </p:pic>
    </p:spTree>
    <p:extLst>
      <p:ext uri="{BB962C8B-B14F-4D97-AF65-F5344CB8AC3E}">
        <p14:creationId xmlns:p14="http://schemas.microsoft.com/office/powerpoint/2010/main" val="17925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3"/>
    </mc:Choice>
    <mc:Fallback xmlns="">
      <p:transition spd="slow" advTm="52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560" y="507831"/>
            <a:ext cx="7610139" cy="1143000"/>
          </a:xfrm>
        </p:spPr>
        <p:txBody>
          <a:bodyPr/>
          <a:lstStyle/>
          <a:p>
            <a:r>
              <a:rPr lang="hr-HR" dirty="0" smtClean="0"/>
              <a:t>Preostale faze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2520" y="1628800"/>
            <a:ext cx="8712968" cy="4680520"/>
          </a:xfrm>
        </p:spPr>
        <p:txBody>
          <a:bodyPr>
            <a:normAutofit/>
          </a:bodyPr>
          <a:lstStyle/>
          <a:p>
            <a:endParaRPr lang="hr-HR" sz="2000" b="1" dirty="0" smtClean="0"/>
          </a:p>
          <a:p>
            <a:r>
              <a:rPr lang="hr-HR" sz="2000" b="1" dirty="0" smtClean="0"/>
              <a:t>Faza 1 </a:t>
            </a:r>
            <a:r>
              <a:rPr lang="hr-HR" sz="2000" dirty="0" smtClean="0"/>
              <a:t>- obnova brane</a:t>
            </a:r>
          </a:p>
          <a:p>
            <a:r>
              <a:rPr lang="hr-HR" sz="2000" b="1" dirty="0" smtClean="0"/>
              <a:t>Faza 2 </a:t>
            </a:r>
            <a:r>
              <a:rPr lang="hr-HR" sz="2000" dirty="0" smtClean="0"/>
              <a:t>- rekonstrukcija i izgradnja </a:t>
            </a:r>
            <a:r>
              <a:rPr lang="hr-HR" sz="2000" dirty="0" err="1" smtClean="0"/>
              <a:t>mHE</a:t>
            </a:r>
            <a:r>
              <a:rPr lang="hr-HR" sz="2000" dirty="0" smtClean="0"/>
              <a:t> i priključenje na elektrodistribucijski sustav</a:t>
            </a:r>
          </a:p>
          <a:p>
            <a:r>
              <a:rPr lang="hr-HR" sz="2000" b="1" dirty="0" smtClean="0"/>
              <a:t>Faza 3 </a:t>
            </a:r>
            <a:r>
              <a:rPr lang="hr-HR" sz="2000" dirty="0" smtClean="0"/>
              <a:t>- Poribljavanje i izgradnja ribnjaka</a:t>
            </a:r>
          </a:p>
          <a:p>
            <a:r>
              <a:rPr lang="hr-HR" sz="2000" b="1" dirty="0"/>
              <a:t>Faza </a:t>
            </a:r>
            <a:r>
              <a:rPr lang="hr-HR" sz="2000" b="1" dirty="0" smtClean="0"/>
              <a:t>4 </a:t>
            </a:r>
            <a:r>
              <a:rPr lang="hr-HR" sz="2000" dirty="0" smtClean="0"/>
              <a:t>- Obnova postojećih kuća u turističke sadržaje</a:t>
            </a:r>
          </a:p>
          <a:p>
            <a:endParaRPr lang="hr-HR" dirty="0"/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FAZE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4" y="4167082"/>
            <a:ext cx="3120000" cy="23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06" y="4167082"/>
            <a:ext cx="3124021" cy="234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4167082"/>
            <a:ext cx="292395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8"/>
    </mc:Choice>
    <mc:Fallback xmlns="">
      <p:transition spd="slow" advTm="816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7" y="507831"/>
            <a:ext cx="7712405" cy="578430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169024" y="0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FAZE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186808" y="3405539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u="sng" dirty="0" smtClean="0">
                <a:solidFill>
                  <a:srgbClr val="FFFF00"/>
                </a:solidFill>
              </a:rPr>
              <a:t>IZGRADNJA  </a:t>
            </a:r>
            <a:r>
              <a:rPr lang="hr-HR" sz="2400" b="1" u="sng" dirty="0" err="1" smtClean="0">
                <a:solidFill>
                  <a:srgbClr val="FFFF00"/>
                </a:solidFill>
              </a:rPr>
              <a:t>mhe</a:t>
            </a:r>
            <a:endParaRPr lang="hr-HR" sz="2400" b="1" u="sng" dirty="0">
              <a:solidFill>
                <a:srgbClr val="FFFF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438623" y="3451706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rgbClr val="FFFF00"/>
                </a:solidFill>
              </a:rPr>
              <a:t>OBNOVA BRANE</a:t>
            </a:r>
            <a:endParaRPr lang="hr-HR" b="1" u="sng" dirty="0">
              <a:solidFill>
                <a:srgbClr val="FFFF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438623" y="1484784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rgbClr val="C00000"/>
                </a:solidFill>
              </a:rPr>
              <a:t>OBNOVA POSTOJEĆIH</a:t>
            </a:r>
            <a:br>
              <a:rPr lang="hr-HR" b="1" u="sng" dirty="0" smtClean="0">
                <a:solidFill>
                  <a:srgbClr val="C00000"/>
                </a:solidFill>
              </a:rPr>
            </a:br>
            <a:r>
              <a:rPr lang="hr-HR" b="1" u="sng" dirty="0" smtClean="0">
                <a:solidFill>
                  <a:srgbClr val="C00000"/>
                </a:solidFill>
              </a:rPr>
              <a:t>OBJEKATA</a:t>
            </a:r>
            <a:endParaRPr lang="hr-HR" b="1" u="sng" dirty="0">
              <a:solidFill>
                <a:srgbClr val="C000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113240" y="414908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rgbClr val="FFFF00"/>
                </a:solidFill>
              </a:rPr>
              <a:t>IZGRADNJA</a:t>
            </a:r>
          </a:p>
          <a:p>
            <a:r>
              <a:rPr lang="hr-HR" b="1" u="sng" dirty="0" smtClean="0">
                <a:solidFill>
                  <a:srgbClr val="FFFF00"/>
                </a:solidFill>
              </a:rPr>
              <a:t>RIBNJAKA</a:t>
            </a:r>
            <a:endParaRPr lang="hr-HR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2"/>
    </mc:Choice>
    <mc:Fallback xmlns="">
      <p:transition spd="slow" advTm="123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8544" y="2323652"/>
            <a:ext cx="8064896" cy="350897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Karakteristike područja zahvata – postojeće stanje</a:t>
            </a:r>
          </a:p>
          <a:p>
            <a:r>
              <a:rPr lang="hr-HR" dirty="0" smtClean="0"/>
              <a:t>Opseg projekta - elementi projekta</a:t>
            </a:r>
          </a:p>
          <a:p>
            <a:r>
              <a:rPr lang="hr-HR" dirty="0" smtClean="0"/>
              <a:t>Ciljevi</a:t>
            </a:r>
          </a:p>
          <a:p>
            <a:r>
              <a:rPr lang="hr-HR" dirty="0" smtClean="0"/>
              <a:t>Trenutni status</a:t>
            </a:r>
          </a:p>
          <a:p>
            <a:r>
              <a:rPr lang="hr-HR" dirty="0" smtClean="0"/>
              <a:t>Faze projekta</a:t>
            </a:r>
          </a:p>
          <a:p>
            <a:r>
              <a:rPr lang="hr-HR" dirty="0" smtClean="0"/>
              <a:t>Konačni utjecaji na lokalnu zajednicu</a:t>
            </a:r>
          </a:p>
          <a:p>
            <a:r>
              <a:rPr lang="hr-HR" dirty="0" smtClean="0"/>
              <a:t>Mogućnosti razvoja projekta</a:t>
            </a:r>
          </a:p>
          <a:p>
            <a:r>
              <a:rPr lang="hr-HR" dirty="0" smtClean="0"/>
              <a:t>Projektni tim</a:t>
            </a:r>
          </a:p>
          <a:p>
            <a:r>
              <a:rPr lang="hr-HR" dirty="0" smtClean="0"/>
              <a:t>Zaključak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097016" y="0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SADRŽAJ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9"/>
    </mc:Choice>
    <mc:Fallback xmlns="">
      <p:transition spd="slow" advTm="682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560" y="507831"/>
            <a:ext cx="7610139" cy="904945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NAČINI FINANCIRANJA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6496" y="1412776"/>
            <a:ext cx="9145016" cy="4680520"/>
          </a:xfrm>
        </p:spPr>
        <p:txBody>
          <a:bodyPr>
            <a:normAutofit fontScale="92500"/>
          </a:bodyPr>
          <a:lstStyle/>
          <a:p>
            <a:r>
              <a:rPr lang="hr-HR" sz="2000" b="1" dirty="0" smtClean="0"/>
              <a:t>Faza 0 </a:t>
            </a:r>
            <a:r>
              <a:rPr lang="hr-HR" sz="2000" dirty="0" smtClean="0"/>
              <a:t>– kupnja zemljišta i izrada dokumentacije    </a:t>
            </a:r>
            <a:r>
              <a:rPr lang="hr-HR" sz="2000" b="1" dirty="0" smtClean="0"/>
              <a:t>– Izvršeno -  </a:t>
            </a:r>
            <a:r>
              <a:rPr lang="hr-HR" sz="2000" dirty="0" smtClean="0"/>
              <a:t>vlastita sredstva</a:t>
            </a:r>
          </a:p>
          <a:p>
            <a:r>
              <a:rPr lang="hr-HR" sz="2000" b="1" dirty="0" smtClean="0"/>
              <a:t>Faza </a:t>
            </a:r>
            <a:r>
              <a:rPr lang="hr-HR" sz="2000" b="1" dirty="0"/>
              <a:t>1 </a:t>
            </a:r>
            <a:r>
              <a:rPr lang="hr-HR" sz="2000" dirty="0"/>
              <a:t>- obnova brane – Lokalna samouprava i </a:t>
            </a:r>
            <a:r>
              <a:rPr lang="hr-HR" sz="2000" b="1" dirty="0" smtClean="0"/>
              <a:t>EAFRD</a:t>
            </a:r>
            <a:endParaRPr lang="hr-HR" sz="2000" dirty="0" smtClean="0"/>
          </a:p>
          <a:p>
            <a:r>
              <a:rPr lang="hr-HR" sz="2000" b="1" dirty="0" smtClean="0"/>
              <a:t>Faza 2 </a:t>
            </a:r>
            <a:r>
              <a:rPr lang="hr-HR" sz="2000" dirty="0" smtClean="0"/>
              <a:t>- rekonstrukcija i izgradnja </a:t>
            </a:r>
            <a:r>
              <a:rPr lang="hr-HR" sz="2000" dirty="0" err="1" smtClean="0"/>
              <a:t>mHE</a:t>
            </a:r>
            <a:r>
              <a:rPr lang="hr-HR" sz="2000" dirty="0" smtClean="0"/>
              <a:t> i priključenje na elektrodistribucijski sustav – Vlastita sredstva i </a:t>
            </a:r>
            <a:r>
              <a:rPr lang="hr-HR" sz="2000" b="1" dirty="0" smtClean="0"/>
              <a:t>EAFRD</a:t>
            </a:r>
            <a:endParaRPr lang="hr-HR" sz="2000" dirty="0"/>
          </a:p>
          <a:p>
            <a:r>
              <a:rPr lang="hr-HR" sz="2000" b="1" dirty="0" smtClean="0"/>
              <a:t>Faza 3 </a:t>
            </a:r>
            <a:r>
              <a:rPr lang="hr-HR" sz="2000" dirty="0" smtClean="0"/>
              <a:t>- Obnova prilaznih šumskih putova – Lokalna samouprava i </a:t>
            </a:r>
            <a:r>
              <a:rPr lang="hr-HR" sz="2000" b="1" dirty="0"/>
              <a:t>EAFRD</a:t>
            </a:r>
            <a:endParaRPr lang="hr-HR" sz="2000" dirty="0"/>
          </a:p>
          <a:p>
            <a:r>
              <a:rPr lang="hr-HR" sz="2000" b="1" dirty="0" smtClean="0"/>
              <a:t>Faza 4 </a:t>
            </a:r>
            <a:r>
              <a:rPr lang="hr-HR" sz="2000" dirty="0" smtClean="0"/>
              <a:t>- Obnova i izgradnja pružnog </a:t>
            </a:r>
            <a:r>
              <a:rPr lang="hr-HR" sz="2000" dirty="0" err="1" smtClean="0"/>
              <a:t>prelaza</a:t>
            </a:r>
            <a:r>
              <a:rPr lang="hr-HR" sz="2000" dirty="0" smtClean="0"/>
              <a:t> – Županija i </a:t>
            </a:r>
            <a:r>
              <a:rPr lang="hr-HR" sz="2000" b="1" dirty="0" smtClean="0"/>
              <a:t>EAFRD</a:t>
            </a:r>
            <a:endParaRPr lang="hr-HR" sz="2000" dirty="0"/>
          </a:p>
          <a:p>
            <a:r>
              <a:rPr lang="hr-HR" sz="2000" b="1" dirty="0" smtClean="0"/>
              <a:t>Faza 5 </a:t>
            </a:r>
            <a:r>
              <a:rPr lang="hr-HR" sz="2000" dirty="0" smtClean="0"/>
              <a:t>- Poribljavanje i izgradnja ribnjaka – Vlastita sredstva i </a:t>
            </a:r>
            <a:r>
              <a:rPr lang="hr-HR" sz="2000" b="1" dirty="0" smtClean="0"/>
              <a:t>EAFRD</a:t>
            </a:r>
            <a:endParaRPr lang="hr-HR" sz="2000" dirty="0"/>
          </a:p>
          <a:p>
            <a:r>
              <a:rPr lang="hr-HR" sz="2000" b="1" dirty="0" smtClean="0"/>
              <a:t>Faza 6 </a:t>
            </a:r>
            <a:r>
              <a:rPr lang="hr-HR" sz="2000" dirty="0" smtClean="0"/>
              <a:t>- Obnova postojećih kuća u turističke sadržaje </a:t>
            </a:r>
            <a:r>
              <a:rPr lang="hr-HR" sz="2000" dirty="0"/>
              <a:t>– Vlastita sredstva i </a:t>
            </a:r>
            <a:r>
              <a:rPr lang="hr-HR" sz="2000" b="1" dirty="0"/>
              <a:t>EAFRD</a:t>
            </a:r>
            <a:endParaRPr lang="hr-HR" sz="2000" dirty="0"/>
          </a:p>
          <a:p>
            <a:pPr marL="68580" indent="0">
              <a:buNone/>
            </a:pPr>
            <a:r>
              <a:rPr lang="hr-HR" sz="2000" dirty="0" smtClean="0"/>
              <a:t>    </a:t>
            </a:r>
            <a:r>
              <a:rPr lang="hr-HR" sz="2000" b="1" dirty="0" smtClean="0"/>
              <a:t>EAFRD</a:t>
            </a:r>
            <a:r>
              <a:rPr lang="hr-HR" sz="2000" dirty="0" smtClean="0"/>
              <a:t> - </a:t>
            </a:r>
            <a:r>
              <a:rPr lang="pl-PL" sz="1900" dirty="0"/>
              <a:t>Europski poljoprivredni fond za ruralni </a:t>
            </a:r>
            <a:r>
              <a:rPr lang="pl-PL" sz="1900" dirty="0" smtClean="0"/>
              <a:t>razvoj</a:t>
            </a:r>
          </a:p>
          <a:p>
            <a:pPr>
              <a:buFontTx/>
              <a:buChar char="-"/>
            </a:pP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Obnova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očuvanje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promicanje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ekološke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ovisnosti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o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poljoprivredi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šumarstvu</a:t>
            </a:r>
            <a:endParaRPr lang="hr-H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Promicanje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socijalne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uključenosti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smanjenje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siromaštva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gospodarski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razvoj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ruralnih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područja</a:t>
            </a:r>
            <a:endParaRPr lang="hr-H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Poboljšanje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konkurentnosti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poljoprivrede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šumarstva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FAZE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9168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8"/>
    </mc:Choice>
    <mc:Fallback xmlns="">
      <p:transition spd="slow" advTm="816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28" y="764704"/>
            <a:ext cx="7520384" cy="564028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710721" y="323517"/>
            <a:ext cx="42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LOKACIJA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mHE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„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Jovin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Jaz” - Vrbovsko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97" y="765583"/>
            <a:ext cx="7616395" cy="5712296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32520" y="396251"/>
            <a:ext cx="42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LOKACIJA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mHE</a:t>
            </a:r>
            <a:r>
              <a:rPr lang="hr-HR" dirty="0">
                <a:latin typeface="Arial" pitchFamily="34" charset="0"/>
                <a:cs typeface="Arial" pitchFamily="34" charset="0"/>
              </a:rPr>
              <a:t> „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Jovin</a:t>
            </a:r>
            <a:r>
              <a:rPr lang="hr-HR" dirty="0">
                <a:latin typeface="Arial" pitchFamily="34" charset="0"/>
                <a:cs typeface="Arial" pitchFamily="34" charset="0"/>
              </a:rPr>
              <a:t> Jaz” - Vrbovsko</a:t>
            </a:r>
          </a:p>
        </p:txBody>
      </p:sp>
    </p:spTree>
    <p:extLst>
      <p:ext uri="{BB962C8B-B14F-4D97-AF65-F5344CB8AC3E}">
        <p14:creationId xmlns:p14="http://schemas.microsoft.com/office/powerpoint/2010/main" val="2452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782705"/>
            <a:ext cx="7346684" cy="5510013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613730" y="413373"/>
            <a:ext cx="42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LOKACIJA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mHE</a:t>
            </a:r>
            <a:r>
              <a:rPr lang="hr-HR" dirty="0">
                <a:latin typeface="Arial" pitchFamily="34" charset="0"/>
                <a:cs typeface="Arial" pitchFamily="34" charset="0"/>
              </a:rPr>
              <a:t> „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Jovin</a:t>
            </a:r>
            <a:r>
              <a:rPr lang="hr-HR" dirty="0">
                <a:latin typeface="Arial" pitchFamily="34" charset="0"/>
                <a:cs typeface="Arial" pitchFamily="34" charset="0"/>
              </a:rPr>
              <a:t> Jaz” - Vrbovsko</a:t>
            </a:r>
          </a:p>
        </p:txBody>
      </p:sp>
    </p:spTree>
    <p:extLst>
      <p:ext uri="{BB962C8B-B14F-4D97-AF65-F5344CB8AC3E}">
        <p14:creationId xmlns:p14="http://schemas.microsoft.com/office/powerpoint/2010/main" val="563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786639"/>
            <a:ext cx="7058652" cy="529398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848544" y="404664"/>
            <a:ext cx="36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hidro elektrana snage do 1 MW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70383" y="6127577"/>
            <a:ext cx="802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Predviđena godišnja proizvodnja električne energije: 1,481.593 </a:t>
            </a:r>
            <a:r>
              <a:rPr lang="hr-HR" b="1" dirty="0" err="1"/>
              <a:t>kWh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452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8" y="764704"/>
            <a:ext cx="7694084" cy="5770563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717987" y="395372"/>
            <a:ext cx="42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LOKACIJA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mHE</a:t>
            </a:r>
            <a:r>
              <a:rPr lang="hr-HR" dirty="0">
                <a:latin typeface="Arial" pitchFamily="34" charset="0"/>
                <a:cs typeface="Arial" pitchFamily="34" charset="0"/>
              </a:rPr>
              <a:t> „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Jovin</a:t>
            </a:r>
            <a:r>
              <a:rPr lang="hr-HR" dirty="0">
                <a:latin typeface="Arial" pitchFamily="34" charset="0"/>
                <a:cs typeface="Arial" pitchFamily="34" charset="0"/>
              </a:rPr>
              <a:t> Jaz” - Vrbovsko</a:t>
            </a:r>
          </a:p>
        </p:txBody>
      </p:sp>
    </p:spTree>
    <p:extLst>
      <p:ext uri="{BB962C8B-B14F-4D97-AF65-F5344CB8AC3E}">
        <p14:creationId xmlns:p14="http://schemas.microsoft.com/office/powerpoint/2010/main" val="2452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836712"/>
            <a:ext cx="7304360" cy="547827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11567" y="404664"/>
            <a:ext cx="42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LOKACIJA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mHE</a:t>
            </a:r>
            <a:r>
              <a:rPr lang="hr-HR" dirty="0">
                <a:latin typeface="Arial" pitchFamily="34" charset="0"/>
                <a:cs typeface="Arial" pitchFamily="34" charset="0"/>
              </a:rPr>
              <a:t> „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Jovin</a:t>
            </a:r>
            <a:r>
              <a:rPr lang="hr-HR" dirty="0">
                <a:latin typeface="Arial" pitchFamily="34" charset="0"/>
                <a:cs typeface="Arial" pitchFamily="34" charset="0"/>
              </a:rPr>
              <a:t> Jaz” - Vrbovsko</a:t>
            </a:r>
          </a:p>
        </p:txBody>
      </p:sp>
    </p:spTree>
    <p:extLst>
      <p:ext uri="{BB962C8B-B14F-4D97-AF65-F5344CB8AC3E}">
        <p14:creationId xmlns:p14="http://schemas.microsoft.com/office/powerpoint/2010/main" val="2452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764704"/>
            <a:ext cx="7329197" cy="549689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70300" y="395372"/>
            <a:ext cx="42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LOKACIJA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mHE</a:t>
            </a:r>
            <a:r>
              <a:rPr lang="hr-HR" dirty="0">
                <a:latin typeface="Arial" pitchFamily="34" charset="0"/>
                <a:cs typeface="Arial" pitchFamily="34" charset="0"/>
              </a:rPr>
              <a:t> „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Jovin</a:t>
            </a:r>
            <a:r>
              <a:rPr lang="hr-HR" dirty="0">
                <a:latin typeface="Arial" pitchFamily="34" charset="0"/>
                <a:cs typeface="Arial" pitchFamily="34" charset="0"/>
              </a:rPr>
              <a:t> Jaz” - Vrbovsko</a:t>
            </a:r>
          </a:p>
        </p:txBody>
      </p:sp>
    </p:spTree>
    <p:extLst>
      <p:ext uri="{BB962C8B-B14F-4D97-AF65-F5344CB8AC3E}">
        <p14:creationId xmlns:p14="http://schemas.microsoft.com/office/powerpoint/2010/main" val="2452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169024" y="0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BUDUĆNOST PROJEKTA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2" name="Slika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5" y="764704"/>
            <a:ext cx="3960000" cy="2880000"/>
          </a:xfrm>
          <a:prstGeom prst="rect">
            <a:avLst/>
          </a:prstGeom>
        </p:spPr>
      </p:pic>
      <p:pic>
        <p:nvPicPr>
          <p:cNvPr id="6" name="Slika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764704"/>
            <a:ext cx="3960000" cy="2880000"/>
          </a:xfrm>
          <a:prstGeom prst="rect">
            <a:avLst/>
          </a:prstGeom>
        </p:spPr>
      </p:pic>
      <p:pic>
        <p:nvPicPr>
          <p:cNvPr id="9" name="Slika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5" y="3717032"/>
            <a:ext cx="3960000" cy="2880000"/>
          </a:xfrm>
          <a:prstGeom prst="rect">
            <a:avLst/>
          </a:prstGeom>
        </p:spPr>
      </p:pic>
      <p:pic>
        <p:nvPicPr>
          <p:cNvPr id="10" name="Slika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3717032"/>
            <a:ext cx="3960000" cy="2880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17923" y="373992"/>
            <a:ext cx="42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LOKACIJA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mHE</a:t>
            </a:r>
            <a:r>
              <a:rPr lang="hr-HR" dirty="0">
                <a:latin typeface="Arial" pitchFamily="34" charset="0"/>
                <a:cs typeface="Arial" pitchFamily="34" charset="0"/>
              </a:rPr>
              <a:t> „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Jovin</a:t>
            </a:r>
            <a:r>
              <a:rPr lang="hr-HR" dirty="0">
                <a:latin typeface="Arial" pitchFamily="34" charset="0"/>
                <a:cs typeface="Arial" pitchFamily="34" charset="0"/>
              </a:rPr>
              <a:t> Jaz” - Vrbovsko</a:t>
            </a:r>
          </a:p>
        </p:txBody>
      </p:sp>
    </p:spTree>
    <p:extLst>
      <p:ext uri="{BB962C8B-B14F-4D97-AF65-F5344CB8AC3E}">
        <p14:creationId xmlns:p14="http://schemas.microsoft.com/office/powerpoint/2010/main" val="11820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8"/>
    </mc:Choice>
    <mc:Fallback xmlns="">
      <p:transition spd="slow" advTm="872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560" y="620688"/>
            <a:ext cx="7610139" cy="648072"/>
          </a:xfrm>
        </p:spPr>
        <p:txBody>
          <a:bodyPr>
            <a:normAutofit/>
          </a:bodyPr>
          <a:lstStyle/>
          <a:p>
            <a:r>
              <a:rPr lang="hr-HR" sz="3600" dirty="0"/>
              <a:t>Mogućnosti razvoja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512" y="1412776"/>
            <a:ext cx="8784976" cy="50405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hr-HR" dirty="0" smtClean="0"/>
              <a:t>U odnosu na mogućnost pozicija mini HE na navedenoj mikro lokaciji rijeke Dobre postoji 10- tak pozicija koji prema podacima „Hrvatskih voda” , imaju potencijal i mogućnost izgradnje </a:t>
            </a:r>
            <a:r>
              <a:rPr lang="hr-HR" dirty="0" err="1" smtClean="0"/>
              <a:t>mHE</a:t>
            </a:r>
            <a:r>
              <a:rPr lang="hr-HR" dirty="0"/>
              <a:t>:</a:t>
            </a:r>
            <a:endParaRPr lang="hr-HR" dirty="0" smtClean="0"/>
          </a:p>
          <a:p>
            <a:pPr>
              <a:buFontTx/>
              <a:buChar char="-"/>
            </a:pPr>
            <a:r>
              <a:rPr lang="hr-HR" sz="1800" dirty="0" smtClean="0"/>
              <a:t>PERIĆ MOST – 			340 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</a:p>
          <a:p>
            <a:pPr>
              <a:buFontTx/>
              <a:buChar char="-"/>
            </a:pPr>
            <a:r>
              <a:rPr lang="hr-HR" sz="1800" dirty="0" smtClean="0"/>
              <a:t>LJUBOŠKA MOST – 			344 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</a:p>
          <a:p>
            <a:pPr>
              <a:buFontTx/>
              <a:buChar char="-"/>
            </a:pPr>
            <a:endParaRPr lang="hr-HR" sz="1800" dirty="0" smtClean="0"/>
          </a:p>
          <a:p>
            <a:pPr>
              <a:buFontTx/>
              <a:buChar char="-"/>
            </a:pPr>
            <a:r>
              <a:rPr lang="hr-HR" sz="1800" dirty="0" smtClean="0">
                <a:solidFill>
                  <a:srgbClr val="FF0000"/>
                </a:solidFill>
              </a:rPr>
              <a:t>Pozicija 1 – JOVIN JAZ -		359 </a:t>
            </a:r>
            <a:r>
              <a:rPr lang="hr-HR" sz="1800" b="1" dirty="0" smtClean="0">
                <a:solidFill>
                  <a:srgbClr val="FF0000"/>
                </a:solidFill>
              </a:rPr>
              <a:t>m</a:t>
            </a:r>
            <a:r>
              <a:rPr lang="hr-HR" sz="1800" dirty="0" smtClean="0">
                <a:solidFill>
                  <a:srgbClr val="FF0000"/>
                </a:solidFill>
              </a:rPr>
              <a:t> nm – u vlasništvu NE</a:t>
            </a:r>
          </a:p>
          <a:p>
            <a:pPr>
              <a:buFontTx/>
              <a:buChar char="-"/>
            </a:pPr>
            <a:r>
              <a:rPr lang="hr-HR" sz="1800" dirty="0" smtClean="0">
                <a:solidFill>
                  <a:srgbClr val="FF0000"/>
                </a:solidFill>
              </a:rPr>
              <a:t>Pozicija 2 – KOD MRIJESTILIŠTA – 	362 </a:t>
            </a:r>
            <a:r>
              <a:rPr lang="hr-HR" sz="1800" b="1" dirty="0" smtClean="0">
                <a:solidFill>
                  <a:srgbClr val="FF0000"/>
                </a:solidFill>
              </a:rPr>
              <a:t>m</a:t>
            </a:r>
            <a:r>
              <a:rPr lang="hr-HR" sz="1800" dirty="0" smtClean="0">
                <a:solidFill>
                  <a:srgbClr val="FF0000"/>
                </a:solidFill>
              </a:rPr>
              <a:t> nm – u vlasništvu NE</a:t>
            </a:r>
          </a:p>
          <a:p>
            <a:pPr>
              <a:buFontTx/>
              <a:buChar char="-"/>
            </a:pPr>
            <a:r>
              <a:rPr lang="hr-HR" sz="1800" dirty="0" smtClean="0"/>
              <a:t>Pozicija 3 – KAMAČNIK – 		376 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</a:p>
          <a:p>
            <a:pPr>
              <a:buFontTx/>
              <a:buChar char="-"/>
            </a:pPr>
            <a:r>
              <a:rPr lang="hr-HR" sz="1800" dirty="0" smtClean="0"/>
              <a:t>Pozicija 4 – MANCE - 			378 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</a:p>
          <a:p>
            <a:pPr>
              <a:buFontTx/>
              <a:buChar char="-"/>
            </a:pPr>
            <a:r>
              <a:rPr lang="hr-HR" sz="1800" dirty="0" smtClean="0"/>
              <a:t>Pozicija 5 – BORIĆ – 			380 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</a:p>
          <a:p>
            <a:pPr>
              <a:buFontTx/>
              <a:buChar char="-"/>
            </a:pPr>
            <a:r>
              <a:rPr lang="hr-HR" sz="1800" dirty="0" smtClean="0"/>
              <a:t>Pozicija 6 – HECKOVA ŽAGA – 	383 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</a:p>
          <a:p>
            <a:pPr>
              <a:buFontTx/>
              <a:buChar char="-"/>
            </a:pPr>
            <a:r>
              <a:rPr lang="hr-HR" sz="1800" dirty="0" smtClean="0"/>
              <a:t>Pozicija 7 – MRVOŠ – 			387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</a:p>
          <a:p>
            <a:pPr>
              <a:buFontTx/>
              <a:buChar char="-"/>
            </a:pPr>
            <a:r>
              <a:rPr lang="hr-HR" sz="1800" dirty="0" smtClean="0"/>
              <a:t>Pozicija 8 – KOD MATE LISCA – 	390 </a:t>
            </a:r>
            <a:r>
              <a:rPr lang="hr-HR" sz="1800" b="1" dirty="0" smtClean="0"/>
              <a:t>m</a:t>
            </a:r>
            <a:r>
              <a:rPr lang="hr-HR" sz="1800" dirty="0" smtClean="0"/>
              <a:t> nm</a:t>
            </a:r>
            <a:endParaRPr lang="hr-HR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589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UTJECAJI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3963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Tvrtka </a:t>
            </a:r>
            <a:r>
              <a:rPr lang="hr-HR" dirty="0"/>
              <a:t>Nova Energija d.o.o., </a:t>
            </a:r>
            <a:r>
              <a:rPr lang="hr-HR" dirty="0" err="1"/>
              <a:t>Širolina</a:t>
            </a:r>
            <a:r>
              <a:rPr lang="hr-HR" dirty="0"/>
              <a:t> 9, iz Zagreba kao vlasnik nekretnina na poziciji kč.325,7 KO Gornje </a:t>
            </a:r>
            <a:r>
              <a:rPr lang="hr-HR" dirty="0" err="1"/>
              <a:t>gomirsko</a:t>
            </a:r>
            <a:r>
              <a:rPr lang="hr-HR" dirty="0"/>
              <a:t> osmislila je i trenutno je u fazi </a:t>
            </a:r>
            <a:r>
              <a:rPr lang="hr-HR" dirty="0" smtClean="0"/>
              <a:t>odabira izvođača </a:t>
            </a:r>
            <a:r>
              <a:rPr lang="hr-HR" dirty="0"/>
              <a:t>za revitalizaciju stare vodenice (pilane) u </a:t>
            </a:r>
            <a:r>
              <a:rPr lang="hr-HR" i="1" dirty="0"/>
              <a:t>mini Hidroelektranu na rijeci Dobra, </a:t>
            </a:r>
            <a:r>
              <a:rPr lang="hr-HR" b="1" i="1" dirty="0"/>
              <a:t>snage 220 kW </a:t>
            </a:r>
            <a:r>
              <a:rPr lang="hr-HR" dirty="0"/>
              <a:t>na </a:t>
            </a:r>
            <a:r>
              <a:rPr lang="hr-HR" dirty="0" err="1"/>
              <a:t>na</a:t>
            </a:r>
            <a:r>
              <a:rPr lang="hr-HR" dirty="0"/>
              <a:t> </a:t>
            </a:r>
            <a:r>
              <a:rPr lang="hr-HR" dirty="0" err="1"/>
              <a:t>k.č</a:t>
            </a:r>
            <a:r>
              <a:rPr lang="hr-HR" dirty="0"/>
              <a:t>. 638/1 i dijelu: </a:t>
            </a:r>
            <a:r>
              <a:rPr lang="hr-HR" dirty="0" err="1"/>
              <a:t>k.č</a:t>
            </a:r>
            <a:r>
              <a:rPr lang="hr-HR" dirty="0"/>
              <a:t>. 638/2, k.o. </a:t>
            </a:r>
            <a:r>
              <a:rPr lang="hr-HR" dirty="0" err="1"/>
              <a:t>Gomirsko</a:t>
            </a:r>
            <a:r>
              <a:rPr lang="hr-HR" dirty="0"/>
              <a:t>-Vrbovsko, adresa: </a:t>
            </a:r>
            <a:r>
              <a:rPr lang="hr-HR" dirty="0" err="1"/>
              <a:t>Hambarište</a:t>
            </a:r>
            <a:r>
              <a:rPr lang="hr-HR" dirty="0"/>
              <a:t> </a:t>
            </a:r>
            <a:r>
              <a:rPr lang="hr-HR" dirty="0" err="1"/>
              <a:t>bb</a:t>
            </a:r>
            <a:r>
              <a:rPr lang="hr-HR" dirty="0"/>
              <a:t>. </a:t>
            </a:r>
            <a:r>
              <a:rPr lang="hr-HR" dirty="0" err="1"/>
              <a:t>Gomirsko</a:t>
            </a:r>
            <a:r>
              <a:rPr lang="hr-HR" dirty="0"/>
              <a:t>-Vrbovsko.</a:t>
            </a:r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UVOD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799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560" y="620688"/>
            <a:ext cx="7610139" cy="648072"/>
          </a:xfrm>
        </p:spPr>
        <p:txBody>
          <a:bodyPr>
            <a:normAutofit/>
          </a:bodyPr>
          <a:lstStyle/>
          <a:p>
            <a:r>
              <a:rPr lang="hr-HR" sz="3600" dirty="0"/>
              <a:t>Mogućnosti razvoja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512" y="1412776"/>
            <a:ext cx="8784976" cy="50405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000" b="1" dirty="0" smtClean="0">
                <a:solidFill>
                  <a:srgbClr val="FF0000"/>
                </a:solidFill>
              </a:rPr>
              <a:t>Pozicija 1 </a:t>
            </a:r>
            <a:r>
              <a:rPr lang="hr-HR" sz="1000" dirty="0" smtClean="0">
                <a:solidFill>
                  <a:srgbClr val="FF0000"/>
                </a:solidFill>
              </a:rPr>
              <a:t>– JOVIN JAZ -		359 </a:t>
            </a:r>
            <a:r>
              <a:rPr lang="hr-HR" sz="1000" b="1" dirty="0" smtClean="0">
                <a:solidFill>
                  <a:srgbClr val="FF0000"/>
                </a:solidFill>
              </a:rPr>
              <a:t>m</a:t>
            </a:r>
            <a:r>
              <a:rPr lang="hr-HR" sz="1000" dirty="0" smtClean="0">
                <a:solidFill>
                  <a:srgbClr val="FF0000"/>
                </a:solidFill>
              </a:rPr>
              <a:t> nm</a:t>
            </a:r>
          </a:p>
          <a:p>
            <a:pPr>
              <a:buFontTx/>
              <a:buChar char="-"/>
            </a:pPr>
            <a:r>
              <a:rPr lang="hr-HR" sz="1000" b="1" dirty="0" smtClean="0">
                <a:solidFill>
                  <a:srgbClr val="FF0000"/>
                </a:solidFill>
              </a:rPr>
              <a:t>Pozicija 2 </a:t>
            </a:r>
            <a:r>
              <a:rPr lang="hr-HR" sz="1000" dirty="0" smtClean="0">
                <a:solidFill>
                  <a:srgbClr val="FF0000"/>
                </a:solidFill>
              </a:rPr>
              <a:t>– KOD MRIJESTILIŠTA – 	362 </a:t>
            </a:r>
            <a:r>
              <a:rPr lang="hr-HR" sz="1000" b="1" dirty="0" smtClean="0">
                <a:solidFill>
                  <a:srgbClr val="FF0000"/>
                </a:solidFill>
              </a:rPr>
              <a:t>m</a:t>
            </a:r>
            <a:r>
              <a:rPr lang="hr-HR" sz="1000" dirty="0" smtClean="0">
                <a:solidFill>
                  <a:srgbClr val="FF0000"/>
                </a:solidFill>
              </a:rPr>
              <a:t> nm</a:t>
            </a:r>
          </a:p>
          <a:p>
            <a:pPr>
              <a:buFontTx/>
              <a:buChar char="-"/>
            </a:pPr>
            <a:r>
              <a:rPr lang="hr-HR" sz="1000" dirty="0" smtClean="0"/>
              <a:t>Pozicija 3 – KAMAČNIK – </a:t>
            </a:r>
            <a:r>
              <a:rPr lang="hr-HR" sz="1000" dirty="0"/>
              <a:t>	</a:t>
            </a:r>
            <a:r>
              <a:rPr lang="hr-HR" sz="1000" dirty="0" smtClean="0"/>
              <a:t>376 </a:t>
            </a:r>
            <a:r>
              <a:rPr lang="hr-HR" sz="1000" b="1" dirty="0" smtClean="0"/>
              <a:t>m</a:t>
            </a:r>
            <a:r>
              <a:rPr lang="hr-HR" sz="1000" dirty="0" smtClean="0"/>
              <a:t> nm</a:t>
            </a:r>
          </a:p>
          <a:p>
            <a:pPr>
              <a:buFontTx/>
              <a:buChar char="-"/>
            </a:pPr>
            <a:r>
              <a:rPr lang="hr-HR" sz="1000" dirty="0" smtClean="0"/>
              <a:t>Pozicija 4 – MANCE - 		378 </a:t>
            </a:r>
            <a:r>
              <a:rPr lang="hr-HR" sz="1000" b="1" dirty="0" smtClean="0"/>
              <a:t>m</a:t>
            </a:r>
            <a:r>
              <a:rPr lang="hr-HR" sz="1000" dirty="0" smtClean="0"/>
              <a:t> nm</a:t>
            </a:r>
          </a:p>
          <a:p>
            <a:pPr>
              <a:buFontTx/>
              <a:buChar char="-"/>
            </a:pPr>
            <a:r>
              <a:rPr lang="hr-HR" sz="1000" dirty="0" smtClean="0"/>
              <a:t>Pozicija 5 – BORIĆ – 		380 </a:t>
            </a:r>
            <a:r>
              <a:rPr lang="hr-HR" sz="1000" b="1" dirty="0" smtClean="0"/>
              <a:t>m</a:t>
            </a:r>
            <a:r>
              <a:rPr lang="hr-HR" sz="1000" dirty="0" smtClean="0"/>
              <a:t> nm</a:t>
            </a:r>
          </a:p>
          <a:p>
            <a:pPr>
              <a:buFontTx/>
              <a:buChar char="-"/>
            </a:pPr>
            <a:r>
              <a:rPr lang="hr-HR" sz="1000" dirty="0" smtClean="0"/>
              <a:t>Pozicija 6 – HECKOVA ŽAGA – 	383 </a:t>
            </a:r>
            <a:r>
              <a:rPr lang="hr-HR" sz="1000" b="1" dirty="0" smtClean="0"/>
              <a:t>m</a:t>
            </a:r>
            <a:r>
              <a:rPr lang="hr-HR" sz="1000" dirty="0" smtClean="0"/>
              <a:t> nm</a:t>
            </a:r>
          </a:p>
          <a:p>
            <a:pPr>
              <a:buFontTx/>
              <a:buChar char="-"/>
            </a:pPr>
            <a:r>
              <a:rPr lang="hr-HR" sz="1000" dirty="0" smtClean="0"/>
              <a:t>Pozicija 7 – MRVOŠ – 		387</a:t>
            </a:r>
            <a:r>
              <a:rPr lang="hr-HR" sz="1000" b="1" dirty="0" smtClean="0"/>
              <a:t>m</a:t>
            </a:r>
            <a:r>
              <a:rPr lang="hr-HR" sz="1000" dirty="0" smtClean="0"/>
              <a:t> nm</a:t>
            </a:r>
          </a:p>
          <a:p>
            <a:pPr>
              <a:buFontTx/>
              <a:buChar char="-"/>
            </a:pPr>
            <a:r>
              <a:rPr lang="hr-HR" sz="1000" dirty="0" smtClean="0"/>
              <a:t>Pozicija 8 – KOD MATE LISCA – 	390 </a:t>
            </a:r>
            <a:r>
              <a:rPr lang="hr-HR" sz="1000" b="1" dirty="0" smtClean="0"/>
              <a:t>m</a:t>
            </a:r>
            <a:r>
              <a:rPr lang="hr-HR" sz="1000" dirty="0" smtClean="0"/>
              <a:t> nm</a:t>
            </a:r>
            <a:endParaRPr lang="hr-HR" sz="10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589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UTJECAJI PROJEKTA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957341"/>
            <a:ext cx="9227503" cy="36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560" y="620688"/>
            <a:ext cx="7610139" cy="648072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Lokacija danas – prije rekonstrukcije</a:t>
            </a:r>
            <a:endParaRPr lang="hr-HR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1714399"/>
            <a:ext cx="8785225" cy="4437264"/>
          </a:xfrm>
        </p:spPr>
      </p:pic>
      <p:sp>
        <p:nvSpPr>
          <p:cNvPr id="5" name="TekstniOkvir 4"/>
          <p:cNvSpPr txBox="1"/>
          <p:nvPr/>
        </p:nvSpPr>
        <p:spPr>
          <a:xfrm>
            <a:off x="5169024" y="0"/>
            <a:ext cx="3002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PROJEKT DANAS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2906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560" y="620688"/>
            <a:ext cx="7610139" cy="648072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Lokacija danas – prije rekonstrukcije</a:t>
            </a:r>
            <a:endParaRPr lang="hr-HR" sz="36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002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PROJEKT DANAS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0" y="1889448"/>
            <a:ext cx="8689273" cy="4563888"/>
          </a:xfrm>
        </p:spPr>
      </p:pic>
    </p:spTree>
    <p:extLst>
      <p:ext uri="{BB962C8B-B14F-4D97-AF65-F5344CB8AC3E}">
        <p14:creationId xmlns:p14="http://schemas.microsoft.com/office/powerpoint/2010/main" val="12361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6255" y="692696"/>
            <a:ext cx="7610139" cy="1143000"/>
          </a:xfrm>
        </p:spPr>
        <p:txBody>
          <a:bodyPr/>
          <a:lstStyle/>
          <a:p>
            <a:r>
              <a:rPr lang="hr-HR" dirty="0" smtClean="0"/>
              <a:t>Postojeće stanje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4528" y="1988840"/>
            <a:ext cx="8640960" cy="439248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Predviđena lokacija se nalazi na mjestu stare pilane uz koju se nalaz brana koja je trenutno u vrlo lošem stanju. Sjeverno od pozicije vodenice prolazi pruga koja je udaljena svega 100-</a:t>
            </a:r>
            <a:r>
              <a:rPr lang="hr-HR" dirty="0" err="1"/>
              <a:t>tinjak</a:t>
            </a:r>
            <a:r>
              <a:rPr lang="hr-HR" dirty="0"/>
              <a:t> metara od vodenice. S pristupne ceste prema Vrbovskom prema vodenici spušta se direktno šumski put koji </a:t>
            </a:r>
            <a:r>
              <a:rPr lang="hr-HR" dirty="0" smtClean="0"/>
              <a:t>je, </a:t>
            </a:r>
            <a:r>
              <a:rPr lang="hr-HR" dirty="0"/>
              <a:t>dok je vodenica bila u </a:t>
            </a:r>
            <a:r>
              <a:rPr lang="hr-HR" dirty="0" smtClean="0"/>
              <a:t>funkciji, </a:t>
            </a:r>
            <a:r>
              <a:rPr lang="hr-HR" dirty="0"/>
              <a:t>preko trenutno nepostojećeg pružnog </a:t>
            </a:r>
            <a:r>
              <a:rPr lang="hr-HR" dirty="0" err="1"/>
              <a:t>prelaza</a:t>
            </a:r>
            <a:r>
              <a:rPr lang="hr-HR" dirty="0"/>
              <a:t> vodio direktno prema vodenici. Danas je taj put u cijelosti zakrčen i pružni prijelaz nije u funkciji.  Navedeni put zahtjeva rekonstrukciju i potrebno je napraviti novi pružni prijelaz preko vodenice. Stari štagalj i </a:t>
            </a:r>
            <a:r>
              <a:rPr lang="hr-HR" dirty="0" smtClean="0"/>
              <a:t>pomoćni </a:t>
            </a:r>
            <a:r>
              <a:rPr lang="hr-HR" dirty="0"/>
              <a:t>objekt planiraju se </a:t>
            </a:r>
            <a:r>
              <a:rPr lang="hr-HR" dirty="0" smtClean="0"/>
              <a:t>prenamijeniti </a:t>
            </a:r>
            <a:r>
              <a:rPr lang="hr-HR" dirty="0"/>
              <a:t>u turističke objekte.</a:t>
            </a:r>
          </a:p>
          <a:p>
            <a:r>
              <a:rPr lang="hr-HR" dirty="0"/>
              <a:t>Danas se do vodenice može doći iz smjera istoka, poljskim putem koji ide neposredno uz tok rijeke Dobre.</a:t>
            </a:r>
          </a:p>
          <a:p>
            <a:pPr marL="6858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169024" y="0"/>
            <a:ext cx="3533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95000"/>
                  </a:schemeClr>
                </a:solidFill>
              </a:rPr>
              <a:t>POSTOJEĆE STANJE</a:t>
            </a:r>
            <a:endParaRPr lang="hr-HR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2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8"/>
    </mc:Choice>
    <mc:Fallback xmlns="">
      <p:transition spd="slow" advTm="53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64568" y="980728"/>
            <a:ext cx="8002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u="sng" dirty="0" smtClean="0"/>
              <a:t>Opis lokacije</a:t>
            </a:r>
          </a:p>
          <a:p>
            <a:r>
              <a:rPr lang="hr-HR" dirty="0" smtClean="0"/>
              <a:t>Predviđena lokacija nalazi se u Vrbovskom na rijeci Dobi, udaljenoj od</a:t>
            </a:r>
          </a:p>
          <a:p>
            <a:r>
              <a:rPr lang="hr-HR" dirty="0" smtClean="0"/>
              <a:t>Zagreba nepunih 100 km. Vrbovsko je smješteno neposredno uz </a:t>
            </a:r>
          </a:p>
          <a:p>
            <a:r>
              <a:rPr lang="hr-HR" dirty="0" smtClean="0"/>
              <a:t>Autocestu Zagreb-Rijeka i cjelokupnom  mjestu gravitira </a:t>
            </a:r>
            <a:r>
              <a:rPr lang="hr-HR" dirty="0" err="1" smtClean="0"/>
              <a:t>cca</a:t>
            </a:r>
            <a:r>
              <a:rPr lang="hr-HR" dirty="0" smtClean="0"/>
              <a:t> 6 tisuća </a:t>
            </a:r>
          </a:p>
          <a:p>
            <a:r>
              <a:rPr lang="hr-HR" dirty="0" smtClean="0"/>
              <a:t>stanovnika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2599661"/>
            <a:ext cx="7356871" cy="38625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471266"/>
            <a:ext cx="3865612" cy="289920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169024" y="75982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95000"/>
                  </a:schemeClr>
                </a:solidFill>
              </a:rPr>
              <a:t>VRBOVSKO- lokacija</a:t>
            </a:r>
            <a:endParaRPr lang="hr-H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0"/>
    </mc:Choice>
    <mc:Fallback xmlns="">
      <p:transition spd="slow" advTm="66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92696"/>
            <a:ext cx="8424936" cy="51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457056" y="188640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Pozicija </a:t>
            </a:r>
            <a:r>
              <a:rPr lang="hr-HR" sz="2000" dirty="0" err="1" smtClean="0">
                <a:solidFill>
                  <a:schemeClr val="bg1">
                    <a:lumMod val="95000"/>
                  </a:schemeClr>
                </a:solidFill>
              </a:rPr>
              <a:t>mHe</a:t>
            </a:r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</a:rPr>
              <a:t> na Dobri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424608" y="2060848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C000"/>
                </a:solidFill>
              </a:rPr>
              <a:t>Autoput</a:t>
            </a:r>
          </a:p>
          <a:p>
            <a:r>
              <a:rPr lang="hr-HR" b="1" dirty="0" smtClean="0">
                <a:solidFill>
                  <a:srgbClr val="FFC000"/>
                </a:solidFill>
              </a:rPr>
              <a:t>„ulaz – VRBOVSKO</a:t>
            </a:r>
            <a:r>
              <a:rPr lang="hr-HR" dirty="0" smtClean="0">
                <a:solidFill>
                  <a:srgbClr val="FFC000"/>
                </a:solidFill>
              </a:rPr>
              <a:t>”</a:t>
            </a:r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6"/>
    </mc:Choice>
    <mc:Fallback xmlns="">
      <p:transition spd="slow" advTm="59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8" y="513793"/>
            <a:ext cx="854482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niOkvir 2052"/>
          <p:cNvSpPr txBox="1"/>
          <p:nvPr/>
        </p:nvSpPr>
        <p:spPr>
          <a:xfrm>
            <a:off x="6329980" y="3596732"/>
            <a:ext cx="266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Mini</a:t>
            </a:r>
          </a:p>
          <a:p>
            <a:pPr algn="ctr"/>
            <a:r>
              <a:rPr lang="hr-HR" dirty="0" smtClean="0">
                <a:latin typeface="Arial Black" pitchFamily="34" charset="0"/>
              </a:rPr>
              <a:t>HIDRO-ELEKTRANA</a:t>
            </a:r>
            <a:endParaRPr lang="hr-H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5"/>
    </mc:Choice>
    <mc:Fallback xmlns="">
      <p:transition spd="slow" advTm="70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162263" y="0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POSTOJEĆE STANJE</a:t>
            </a:r>
          </a:p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fotodokumentacija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3" y="750675"/>
            <a:ext cx="3840000" cy="288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42" y="780991"/>
            <a:ext cx="3841696" cy="288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3" y="3630675"/>
            <a:ext cx="3840000" cy="288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63" y="3672486"/>
            <a:ext cx="38554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0"/>
    </mc:Choice>
    <mc:Fallback xmlns="">
      <p:transition spd="slow" advTm="68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162263" y="0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POSTOJEĆE STANJE</a:t>
            </a:r>
          </a:p>
          <a:p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fotodokumentacija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730838"/>
            <a:ext cx="3843416" cy="288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742950"/>
            <a:ext cx="3845106" cy="2880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8" y="3626196"/>
            <a:ext cx="3845106" cy="288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3626196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1"/>
    </mc:Choice>
    <mc:Fallback xmlns="">
      <p:transition spd="slow" advTm="541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1409</TotalTime>
  <Words>1021</Words>
  <Application>Microsoft Office PowerPoint</Application>
  <PresentationFormat>A4 (210x297 mm)</PresentationFormat>
  <Paragraphs>173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Austin</vt:lpstr>
      <vt:lpstr>NOVA ENERGIJA</vt:lpstr>
      <vt:lpstr>Sadržaj</vt:lpstr>
      <vt:lpstr>Uvod</vt:lpstr>
      <vt:lpstr>Postojeće stanje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Opseg projekta</vt:lpstr>
      <vt:lpstr>PowerPointova prezentacija</vt:lpstr>
      <vt:lpstr>PowerPointova prezentacija</vt:lpstr>
      <vt:lpstr>Ciljevi projekta</vt:lpstr>
      <vt:lpstr>Trenutni status projekta</vt:lpstr>
      <vt:lpstr>Trenutni status projekta – Potvrda glavnog projekta</vt:lpstr>
      <vt:lpstr>Trenutni status projekta – Prijava početka građenja</vt:lpstr>
      <vt:lpstr>Preostale faze projekta</vt:lpstr>
      <vt:lpstr>PowerPointova prezentacija</vt:lpstr>
      <vt:lpstr>NAČINI FINANCIRANJA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Mogućnosti razvoja projekta</vt:lpstr>
      <vt:lpstr>Mogućnosti razvoja projekta</vt:lpstr>
      <vt:lpstr>Lokacija danas – prije rekonstrukcije</vt:lpstr>
      <vt:lpstr>Lokacija danas – prije rekonstrukcije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Marko Marmilić</dc:creator>
  <cp:lastModifiedBy>Marko</cp:lastModifiedBy>
  <cp:revision>45</cp:revision>
  <cp:lastPrinted>2018-03-08T13:49:24Z</cp:lastPrinted>
  <dcterms:created xsi:type="dcterms:W3CDTF">2013-02-04T09:06:18Z</dcterms:created>
  <dcterms:modified xsi:type="dcterms:W3CDTF">2018-04-27T08:20:34Z</dcterms:modified>
</cp:coreProperties>
</file>